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75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8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5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8762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27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3927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00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69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6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0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2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9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85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9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9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C3333-C4FA-483D-9FF5-DF444FFED69D}" type="datetimeFigureOut">
              <a:rPr lang="en-US" smtClean="0"/>
              <a:t>2019-11-07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4A9D5A0-B98F-43D1-BBE1-14EC45B0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5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4842" y="1312332"/>
            <a:ext cx="8915399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HOLIDAY CUSTOMS AND RULES OF POLITE BEHAVIOUR IN CHINA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0463" y="5060413"/>
            <a:ext cx="8915399" cy="1126283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3600" dirty="0" err="1" smtClean="0"/>
              <a:t>Charu</a:t>
            </a:r>
            <a:r>
              <a:rPr lang="en-US" sz="3600" dirty="0" smtClean="0"/>
              <a:t> Arora</a:t>
            </a:r>
          </a:p>
          <a:p>
            <a:pPr algn="r"/>
            <a:r>
              <a:rPr lang="en-US" sz="3600" dirty="0" smtClean="0"/>
              <a:t>Gaurav Gaikwad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89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NATIONAL HOLIDAYS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1009" y="190500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October 1st – National Golden Week holiday 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0501" y="2784143"/>
            <a:ext cx="55273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Military parade and celebration on the Tiananmen Square in Beijing.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Nationwide traveling peak from Oct. 1st to 7th regarded as the 'Golden Week'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45" y="2784143"/>
            <a:ext cx="5902941" cy="384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LOCAL HOLIDAYS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59122" y="149302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Laba</a:t>
            </a:r>
            <a:r>
              <a:rPr lang="en-US" sz="2800" b="1" dirty="0" smtClean="0"/>
              <a:t>: 8th day in 12th lunar month, usually in Jan.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6853" y="2376382"/>
            <a:ext cx="5527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Laba</a:t>
            </a:r>
            <a:r>
              <a:rPr lang="en-US" sz="2400" dirty="0" smtClean="0"/>
              <a:t> Festival was originally an occasion for people to give sacrifices to their ancestors, and to pray to heaven and earth for a good harvest and good luck for the family.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Many years later, it has become a </a:t>
            </a:r>
            <a:r>
              <a:rPr lang="en-US" sz="2400" dirty="0" err="1" smtClean="0"/>
              <a:t>Laba</a:t>
            </a:r>
            <a:r>
              <a:rPr lang="en-US" sz="2400" dirty="0" smtClean="0"/>
              <a:t> Congee eating event - a porridge that contains different types of rice, beans, dried nuts, bean curd, and meat.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932" y="2689368"/>
            <a:ext cx="5608162" cy="3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LOCAL HOLIDAYS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1009" y="190500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Lantern Festival: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0501" y="2784143"/>
            <a:ext cx="5527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15th day in 1st lunar month, usually in Feb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Watch lanterns, eat glutinous rice dumplings, guess lantern riddles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21" y="2292824"/>
            <a:ext cx="6066948" cy="418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FEW LANTERN RIDDLES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23582" y="2033516"/>
            <a:ext cx="104810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He devotes his life to looking after the house. His mate always follows when the master goes out. A gentleman sees him and goes away. A villain sees him and it spells bad luck. Who is </a:t>
            </a:r>
            <a:r>
              <a:rPr lang="en-US" sz="2400" dirty="0" smtClean="0"/>
              <a:t>he?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Which is faster, hot or cold</a:t>
            </a:r>
            <a:r>
              <a:rPr lang="en-US" sz="2400" dirty="0" smtClean="0"/>
              <a:t>?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It wears over 300 pieces of clothes and takes off one piece each day. At the end of the year, only one piece of cardboard is </a:t>
            </a:r>
            <a:r>
              <a:rPr lang="en-US" sz="2400" dirty="0" smtClean="0"/>
              <a:t>left</a:t>
            </a:r>
            <a:r>
              <a:rPr lang="en-US" sz="2400" dirty="0"/>
              <a:t>?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A building which has most stories?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059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LOCAL HOLIDAYS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41646" y="138086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Double Seventh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615" y="2166610"/>
            <a:ext cx="46811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Qixi</a:t>
            </a:r>
            <a:r>
              <a:rPr lang="en-US" sz="2400" dirty="0" smtClean="0"/>
              <a:t> Festival (China’s Valentine’s Day).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7th day in 7th lunar month, usually in Aug.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festival originated from the romantic legend of two lovers, </a:t>
            </a:r>
            <a:r>
              <a:rPr lang="en-US" sz="2400" dirty="0" err="1"/>
              <a:t>Zhinü</a:t>
            </a:r>
            <a:r>
              <a:rPr lang="en-US" sz="2400" dirty="0"/>
              <a:t> and </a:t>
            </a:r>
            <a:r>
              <a:rPr lang="en-US" sz="2400" dirty="0" err="1"/>
              <a:t>Niulang</a:t>
            </a:r>
            <a:r>
              <a:rPr lang="en-US" sz="2400" dirty="0" smtClean="0"/>
              <a:t>,</a:t>
            </a:r>
            <a:r>
              <a:rPr lang="en-US" sz="2400" dirty="0"/>
              <a:t> who were the weaver girl and the cowherd, respectively.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706" y="2166610"/>
            <a:ext cx="5932761" cy="41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RULES OF POLITE BEHAVIOUR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1009" y="190500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General Etiquette.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0501" y="2689368"/>
            <a:ext cx="109041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Always remember to keep calm and never to over react.</a:t>
            </a:r>
          </a:p>
          <a:p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Never write in red </a:t>
            </a:r>
            <a:r>
              <a:rPr lang="en-US" sz="2800" dirty="0" smtClean="0"/>
              <a:t>ink.</a:t>
            </a:r>
          </a:p>
          <a:p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Punctuality</a:t>
            </a:r>
          </a:p>
          <a:p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Avoid public displays of affection</a:t>
            </a:r>
            <a:r>
              <a:rPr lang="en-US" sz="2400" b="1" dirty="0"/>
              <a:t>.</a:t>
            </a:r>
            <a:r>
              <a:rPr lang="en-US" sz="2400" dirty="0"/>
              <a:t> 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780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RULES OF POLITE BEHAVIOUR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13713" y="164339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Greetings</a:t>
            </a:r>
            <a:endParaRPr lang="en-US" sz="28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36003"/>
              </p:ext>
            </p:extLst>
          </p:nvPr>
        </p:nvGraphicFramePr>
        <p:xfrm>
          <a:off x="2018352" y="2593074"/>
          <a:ext cx="8408538" cy="38486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04269"/>
                <a:gridCol w="4204269"/>
              </a:tblGrid>
              <a:tr h="7059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DO’S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DONT’S</a:t>
                      </a:r>
                      <a:endParaRPr lang="en-US" dirty="0"/>
                    </a:p>
                  </a:txBody>
                  <a:tcPr anchor="ctr"/>
                </a:tc>
              </a:tr>
              <a:tr h="1218423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greet others by using a handshake or a nod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Don’t offer too firm of a handshake</a:t>
                      </a:r>
                      <a:endParaRPr lang="en-US" b="0" dirty="0"/>
                    </a:p>
                  </a:txBody>
                  <a:tcPr anchor="ctr"/>
                </a:tc>
              </a:tr>
              <a:tr h="705912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address seniority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Don’t go straight for a hug</a:t>
                      </a:r>
                      <a:endParaRPr lang="en-US" b="0" dirty="0"/>
                    </a:p>
                  </a:txBody>
                  <a:tcPr anchor="ctr"/>
                </a:tc>
              </a:tr>
              <a:tr h="1218423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address the eldest or most senior person first. 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Don’t address elders using ‘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hao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(use ‘Nin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hao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  <a:endParaRPr 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7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RULES OF POLITE BEHAVIOUR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13713" y="164339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Table </a:t>
            </a:r>
            <a:r>
              <a:rPr lang="en-US" sz="2800" b="1" dirty="0" smtClean="0"/>
              <a:t>Manners</a:t>
            </a:r>
            <a:endParaRPr lang="en-US" sz="28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84826"/>
              </p:ext>
            </p:extLst>
          </p:nvPr>
        </p:nvGraphicFramePr>
        <p:xfrm>
          <a:off x="2018352" y="2470244"/>
          <a:ext cx="8517720" cy="371219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58860"/>
                <a:gridCol w="4258860"/>
              </a:tblGrid>
              <a:tr h="6008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DO’S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DONT’S</a:t>
                      </a:r>
                      <a:endParaRPr lang="en-US" dirty="0"/>
                    </a:p>
                  </a:txBody>
                  <a:tcPr anchor="ctr"/>
                </a:tc>
              </a:tr>
              <a:tr h="1037109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join in on toasts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Don’t put bones, seeds or other in edibles into in your rice bowl</a:t>
                      </a:r>
                      <a:endParaRPr lang="en-US" b="0" dirty="0"/>
                    </a:p>
                  </a:txBody>
                  <a:tcPr anchor="ctr"/>
                </a:tc>
              </a:tr>
              <a:tr h="1037109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sample all dishes at banquets or formal occasions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Don’t tap your chopsticks</a:t>
                      </a:r>
                      <a:endParaRPr lang="en-US" b="0" dirty="0"/>
                    </a:p>
                  </a:txBody>
                  <a:tcPr anchor="ctr"/>
                </a:tc>
              </a:tr>
              <a:tr h="1037109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tap the table when someone refills your tea. 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Don’t use your own chopsticks to pick food from the central dishes. </a:t>
                      </a:r>
                      <a:endParaRPr 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27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RULES OF POLITE BEHAVIOUR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13713" y="164339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Giving and Receiving Gifts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2183"/>
              </p:ext>
            </p:extLst>
          </p:nvPr>
        </p:nvGraphicFramePr>
        <p:xfrm>
          <a:off x="2018350" y="2593074"/>
          <a:ext cx="8640550" cy="35484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20275"/>
                <a:gridCol w="4320275"/>
              </a:tblGrid>
              <a:tr h="5743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DO’S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DONT’S</a:t>
                      </a:r>
                      <a:endParaRPr lang="en-US" dirty="0"/>
                    </a:p>
                  </a:txBody>
                  <a:tcPr anchor="ctr"/>
                </a:tc>
              </a:tr>
              <a:tr h="991354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Present and receive things with both hands</a:t>
                      </a:r>
                      <a:endParaRPr 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Don’t be too eager to unwrap your gift</a:t>
                      </a:r>
                      <a:endParaRPr lang="en-US" b="0" i="0" dirty="0"/>
                    </a:p>
                  </a:txBody>
                  <a:tcPr anchor="ctr"/>
                </a:tc>
              </a:tr>
              <a:tr h="991354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refuse a gift a number of times before accepting it</a:t>
                      </a:r>
                      <a:endParaRPr 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Don’t wrap gifts using black or white wrapping paper.</a:t>
                      </a:r>
                      <a:endParaRPr lang="en-US" b="0" i="0" dirty="0"/>
                    </a:p>
                  </a:txBody>
                  <a:tcPr anchor="ctr"/>
                </a:tc>
              </a:tr>
              <a:tr h="991354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gift small items like books, music CDs from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home country</a:t>
                      </a:r>
                      <a:endParaRPr 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Don’t gift clocks or other symbolic items </a:t>
                      </a:r>
                      <a:endParaRPr lang="en-US" b="0" i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9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RULES OF POLITE BEHAVIOUR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13713" y="164339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Etiquette in Historic and Religious Areas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32378"/>
              </p:ext>
            </p:extLst>
          </p:nvPr>
        </p:nvGraphicFramePr>
        <p:xfrm>
          <a:off x="2072942" y="2538485"/>
          <a:ext cx="8558664" cy="39169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79332"/>
                <a:gridCol w="4279332"/>
              </a:tblGrid>
              <a:tr h="5662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DO’S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DONT’S</a:t>
                      </a:r>
                      <a:endParaRPr lang="en-US" dirty="0"/>
                    </a:p>
                  </a:txBody>
                  <a:tcPr anchor="ctr"/>
                </a:tc>
              </a:tr>
              <a:tr h="1396125">
                <a:tc>
                  <a:txBody>
                    <a:bodyPr/>
                    <a:lstStyle/>
                    <a:p>
                      <a:pPr lvl="0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walk in a clockwise direction when touring a temple or monastery.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Don't photograph old folk without permission. </a:t>
                      </a:r>
                      <a:endParaRPr lang="en-US" b="0" dirty="0"/>
                    </a:p>
                  </a:txBody>
                  <a:tcPr anchor="ctr"/>
                </a:tc>
              </a:tr>
              <a:tr h="977287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take off your hat when entering temples.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Don't touch a Tibetan on the head. </a:t>
                      </a:r>
                      <a:endParaRPr lang="en-US" b="0" dirty="0"/>
                    </a:p>
                  </a:txBody>
                  <a:tcPr anchor="ctr"/>
                </a:tc>
              </a:tr>
              <a:tr h="977287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donate a few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yuan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religious beggars. 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Don't dip your fingers in the yak butter lamps in temples. </a:t>
                      </a:r>
                      <a:endParaRPr 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8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934" y="610462"/>
            <a:ext cx="8911687" cy="781609"/>
          </a:xfrm>
        </p:spPr>
        <p:txBody>
          <a:bodyPr/>
          <a:lstStyle/>
          <a:p>
            <a:pPr algn="ctr"/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310" y="1555845"/>
            <a:ext cx="10044302" cy="4653886"/>
          </a:xfrm>
        </p:spPr>
        <p:txBody>
          <a:bodyPr>
            <a:noAutofit/>
          </a:bodyPr>
          <a:lstStyle/>
          <a:p>
            <a:r>
              <a:rPr lang="en-US" sz="2000" dirty="0" smtClean="0"/>
              <a:t>China is the fourth largest country in the world.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Population is more than 1.3 billion.</a:t>
            </a:r>
          </a:p>
          <a:p>
            <a:endParaRPr lang="en-US" sz="2000" dirty="0" smtClean="0"/>
          </a:p>
          <a:p>
            <a:r>
              <a:rPr lang="en-US" sz="2000" dirty="0" smtClean="0"/>
              <a:t>World’s largest apple, rice and pork producer and consumer.</a:t>
            </a:r>
          </a:p>
          <a:p>
            <a:endParaRPr lang="en-US" sz="2000" dirty="0" smtClean="0"/>
          </a:p>
          <a:p>
            <a:r>
              <a:rPr lang="en-US" sz="2000" dirty="0" smtClean="0"/>
              <a:t>By 2025, China will build enough skyscrapers to fill </a:t>
            </a:r>
            <a:r>
              <a:rPr lang="en-US" sz="2000" b="1" dirty="0" smtClean="0"/>
              <a:t>TEN</a:t>
            </a:r>
            <a:r>
              <a:rPr lang="en-US" sz="2000" dirty="0" smtClean="0"/>
              <a:t> New York - sized cities.</a:t>
            </a:r>
          </a:p>
          <a:p>
            <a:endParaRPr lang="en-US" sz="2000" dirty="0" smtClean="0"/>
          </a:p>
          <a:p>
            <a:r>
              <a:rPr lang="en-US" sz="2000" dirty="0" smtClean="0"/>
              <a:t>The August 2010 traffic jam near Beijing was over 100km long and lasted for 11 days.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By 2025, China will pave up to 5 billion square meters of road.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0841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307427"/>
            <a:ext cx="5919568" cy="43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524" y="75071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/>
              <a:t>HOLIDAY CUSTOMS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98120" y="1772301"/>
            <a:ext cx="104944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 smtClean="0"/>
              <a:t>National Holidays: </a:t>
            </a:r>
            <a:r>
              <a:rPr lang="en-US" sz="2800" dirty="0" smtClean="0"/>
              <a:t>New Year's Day, Women's Day, May Day, Children's Day...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 smtClean="0"/>
              <a:t>Traditional Festivals</a:t>
            </a:r>
            <a:r>
              <a:rPr lang="en-US" sz="2800" dirty="0" smtClean="0"/>
              <a:t>: Chinese New Year, </a:t>
            </a:r>
            <a:r>
              <a:rPr lang="en-US" sz="2800" dirty="0" err="1" smtClean="0"/>
              <a:t>Qingming</a:t>
            </a:r>
            <a:r>
              <a:rPr lang="en-US" sz="2800" dirty="0" smtClean="0"/>
              <a:t>, Dragon Boat, Mid-Autumn Day, </a:t>
            </a:r>
            <a:r>
              <a:rPr lang="en-US" sz="2800" dirty="0" err="1" smtClean="0"/>
              <a:t>Chongyang</a:t>
            </a:r>
            <a:r>
              <a:rPr lang="en-US" sz="2800" dirty="0" smtClean="0"/>
              <a:t>...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 smtClean="0"/>
              <a:t>Ethnic Minority Festivals</a:t>
            </a:r>
            <a:r>
              <a:rPr lang="en-US" sz="2800" dirty="0" smtClean="0"/>
              <a:t>: Water-Splashing, March Fair, </a:t>
            </a:r>
            <a:r>
              <a:rPr lang="en-US" sz="2800" dirty="0" err="1" smtClean="0"/>
              <a:t>Nadam</a:t>
            </a:r>
            <a:r>
              <a:rPr lang="en-US" sz="2800" dirty="0" smtClean="0"/>
              <a:t> Fair, End of Ramadan, Corban...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 smtClean="0"/>
              <a:t>Tourism Festivals</a:t>
            </a:r>
            <a:r>
              <a:rPr lang="en-US" sz="2800" dirty="0" smtClean="0"/>
              <a:t>: Harbin Ice &amp; Snow Gala, Luoyang Peony Fair...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 smtClean="0"/>
              <a:t>Western Festivals Celebrated in China</a:t>
            </a:r>
            <a:r>
              <a:rPr lang="en-US" sz="2800" dirty="0" smtClean="0"/>
              <a:t>: Christmas, Halloween, Valentine’s Day…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262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NATIONAL HOLIDAYS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1009" y="190500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1st January - New Year’s Day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350" y="2845341"/>
            <a:ext cx="5193323" cy="3409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0752" y="2934269"/>
            <a:ext cx="53908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New </a:t>
            </a:r>
            <a:r>
              <a:rPr lang="en-US" sz="2400" dirty="0"/>
              <a:t>Year, traditional around the world and observed on the night of December </a:t>
            </a:r>
            <a:r>
              <a:rPr lang="en-US" sz="2400" dirty="0" smtClean="0"/>
              <a:t>31 or January</a:t>
            </a:r>
            <a:r>
              <a:rPr lang="en-US" sz="2400" dirty="0"/>
              <a:t> </a:t>
            </a:r>
            <a:r>
              <a:rPr lang="en-US" sz="2400" dirty="0" smtClean="0"/>
              <a:t>1.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It is </a:t>
            </a:r>
            <a:r>
              <a:rPr lang="en-US" sz="2400" dirty="0"/>
              <a:t>not so significant for the Chinese, as Chinese New </a:t>
            </a:r>
            <a:r>
              <a:rPr lang="en-US" sz="2400" dirty="0" smtClean="0"/>
              <a:t>Year or </a:t>
            </a:r>
            <a:r>
              <a:rPr lang="en-US" sz="2400" dirty="0" err="1"/>
              <a:t>Qingming</a:t>
            </a:r>
            <a:r>
              <a:rPr lang="en-US" sz="2400" dirty="0"/>
              <a:t> festival.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4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NATIONAL HOLIDAYS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1009" y="1905000"/>
            <a:ext cx="8989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January 28th - Chinese New Year</a:t>
            </a:r>
          </a:p>
          <a:p>
            <a:r>
              <a:rPr lang="en-US" sz="2800" b="1" dirty="0" smtClean="0"/>
              <a:t>January 29th - Spring Festival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41009" y="3043451"/>
            <a:ext cx="563274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1st day in 1st lunar month, usually in Jan. or Feb.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grandest traditional festival in China, the longest public </a:t>
            </a:r>
            <a:r>
              <a:rPr lang="en-US" sz="2400" dirty="0" smtClean="0"/>
              <a:t>holiday(7).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Annual family reunion, eat dumplings, set off </a:t>
            </a:r>
            <a:r>
              <a:rPr lang="en-US" sz="2400" dirty="0" smtClean="0"/>
              <a:t>fireworks.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45" y="3043451"/>
            <a:ext cx="4462366" cy="338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NATIONAL HOLIDAYS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1009" y="190500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April 5th - Qing Ming </a:t>
            </a:r>
            <a:r>
              <a:rPr lang="en-US" sz="2800" b="1" dirty="0" err="1" smtClean="0"/>
              <a:t>Jie</a:t>
            </a:r>
            <a:r>
              <a:rPr lang="en-US" sz="2800" b="1" dirty="0" smtClean="0"/>
              <a:t> holiday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41009" y="3043451"/>
            <a:ext cx="563274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/>
              <a:t>Also known as Pure Brightness Festival or Tomb-sweeping Day.</a:t>
            </a:r>
          </a:p>
          <a:p>
            <a:endParaRPr lang="en-US" sz="2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/>
              <a:t>Visit ancestors' tombs, spring outing.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755" y="2729765"/>
            <a:ext cx="5322628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NATIONAL HOLIDAYS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1009" y="190500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May 1st – Labour Day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45" y="2551065"/>
            <a:ext cx="5145205" cy="40544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501" y="2784143"/>
            <a:ext cx="5527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International </a:t>
            </a:r>
            <a:r>
              <a:rPr lang="en-US" sz="2400" dirty="0" smtClean="0"/>
              <a:t>Labour </a:t>
            </a:r>
            <a:r>
              <a:rPr lang="en-US" sz="2400" dirty="0"/>
              <a:t>Day (May 1) is a three-day holiday in </a:t>
            </a:r>
            <a:r>
              <a:rPr lang="en-US" sz="2400" dirty="0" smtClean="0"/>
              <a:t>China.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eople </a:t>
            </a:r>
            <a:r>
              <a:rPr lang="en-US" sz="2400" dirty="0"/>
              <a:t>usually celebrate by going to scenic spots around the country, as well as spending sprees in shopping malls.</a:t>
            </a:r>
          </a:p>
        </p:txBody>
      </p:sp>
    </p:spTree>
    <p:extLst>
      <p:ext uri="{BB962C8B-B14F-4D97-AF65-F5344CB8AC3E}">
        <p14:creationId xmlns:p14="http://schemas.microsoft.com/office/powerpoint/2010/main" val="37446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NATIONAL HOLIDAYS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1009" y="1905000"/>
            <a:ext cx="8989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May 28th – Dragon boat festival 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0501" y="2784143"/>
            <a:ext cx="55273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To commemorate Qu Yuan (340-278 BC), an ancient Chinese patriotic poet.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Eat </a:t>
            </a:r>
            <a:r>
              <a:rPr lang="en-US" sz="2800" dirty="0" err="1" smtClean="0"/>
              <a:t>Zongzi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</a:t>
            </a:r>
            <a:r>
              <a:rPr lang="en-US" sz="2800" dirty="0" smtClean="0"/>
              <a:t>ragon boat race.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45" y="2996249"/>
            <a:ext cx="5736833" cy="32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19" y="1385903"/>
            <a:ext cx="4773730" cy="4653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68" y="1385903"/>
            <a:ext cx="5299081" cy="46532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42768" y="528429"/>
            <a:ext cx="57104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May 28th – Dragon boat festival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3680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195</TotalTime>
  <Words>858</Words>
  <Application>Microsoft Office PowerPoint</Application>
  <PresentationFormat>Widescreen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Wingdings</vt:lpstr>
      <vt:lpstr>Wingdings 3</vt:lpstr>
      <vt:lpstr>Wisp</vt:lpstr>
      <vt:lpstr>HOLIDAY CUSTOMS AND RULES OF POLITE BEHAVIOUR IN CHINA</vt:lpstr>
      <vt:lpstr>INTRODUCTION</vt:lpstr>
      <vt:lpstr>HOLIDAY CUSTOMS</vt:lpstr>
      <vt:lpstr>NATIONAL HOLIDAYS</vt:lpstr>
      <vt:lpstr>NATIONAL HOLIDAYS</vt:lpstr>
      <vt:lpstr>NATIONAL HOLIDAYS</vt:lpstr>
      <vt:lpstr>NATIONAL HOLIDAYS</vt:lpstr>
      <vt:lpstr>NATIONAL HOLIDAYS</vt:lpstr>
      <vt:lpstr>PowerPoint Presentation</vt:lpstr>
      <vt:lpstr>NATIONAL HOLIDAYS</vt:lpstr>
      <vt:lpstr>LOCAL HOLIDAYS</vt:lpstr>
      <vt:lpstr>LOCAL HOLIDAYS</vt:lpstr>
      <vt:lpstr>FEW LANTERN RIDDLES</vt:lpstr>
      <vt:lpstr>LOCAL HOLIDAYS</vt:lpstr>
      <vt:lpstr>RULES OF POLITE BEHAVIOUR</vt:lpstr>
      <vt:lpstr>RULES OF POLITE BEHAVIOUR</vt:lpstr>
      <vt:lpstr>RULES OF POLITE BEHAVIOUR</vt:lpstr>
      <vt:lpstr>RULES OF POLITE BEHAVIOUR</vt:lpstr>
      <vt:lpstr>RULES OF POLITE BEHAVIOUR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Gaikwad, Gaurav</dc:creator>
  <cp:lastModifiedBy>Gaikwad, Gaurav</cp:lastModifiedBy>
  <cp:revision>73</cp:revision>
  <dcterms:created xsi:type="dcterms:W3CDTF">2019-11-07T03:51:02Z</dcterms:created>
  <dcterms:modified xsi:type="dcterms:W3CDTF">2019-11-07T11:29:42Z</dcterms:modified>
</cp:coreProperties>
</file>